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0691813" cy="75596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B885"/>
    <a:srgbClr val="E6ECED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34" y="101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515" y="685800"/>
            <a:ext cx="4849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c0132c5996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c0132c5996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0132c5996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0132c5996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2c5996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c0132c5996_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0132c5996_3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0132c5996_3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c0132c5996_3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c0132c5996_3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465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46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marL="9144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marL="137160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marL="1828800" lvl="3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C7D4D0-9A8D-4854-B241-4B6C1492A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10207"/>
            <a:ext cx="10691813" cy="7784710"/>
          </a:xfrm>
          <a:prstGeom prst="rect">
            <a:avLst/>
          </a:prstGeom>
        </p:spPr>
      </p:pic>
      <p:sp>
        <p:nvSpPr>
          <p:cNvPr id="13" name="Google Shape;63;p14">
            <a:extLst>
              <a:ext uri="{FF2B5EF4-FFF2-40B4-BE49-F238E27FC236}">
                <a16:creationId xmlns:a16="http://schemas.microsoft.com/office/drawing/2014/main" id="{31CA5A20-0574-2BB7-C1C2-2B4C20FB4A53}"/>
              </a:ext>
            </a:extLst>
          </p:cNvPr>
          <p:cNvSpPr txBox="1"/>
          <p:nvPr/>
        </p:nvSpPr>
        <p:spPr>
          <a:xfrm>
            <a:off x="3888150" y="3278550"/>
            <a:ext cx="29157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dk2"/>
                </a:solidFill>
              </a:rPr>
              <a:t>&lt;&lt;NAME&gt;&gt;</a:t>
            </a:r>
            <a:endParaRPr sz="4000" dirty="0">
              <a:solidFill>
                <a:schemeClr val="dk2"/>
              </a:solidFill>
            </a:endParaRPr>
          </a:p>
        </p:txBody>
      </p:sp>
      <p:sp>
        <p:nvSpPr>
          <p:cNvPr id="14" name="Google Shape;64;p14">
            <a:extLst>
              <a:ext uri="{FF2B5EF4-FFF2-40B4-BE49-F238E27FC236}">
                <a16:creationId xmlns:a16="http://schemas.microsoft.com/office/drawing/2014/main" id="{A21DC8B3-3AC0-D305-A098-C79A55BAD309}"/>
              </a:ext>
            </a:extLst>
          </p:cNvPr>
          <p:cNvSpPr txBox="1"/>
          <p:nvPr/>
        </p:nvSpPr>
        <p:spPr>
          <a:xfrm>
            <a:off x="1555531" y="4123794"/>
            <a:ext cx="8229600" cy="13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f</a:t>
            </a:r>
            <a:r>
              <a:rPr lang="en" sz="2000" u="sng" dirty="0">
                <a:solidFill>
                  <a:schemeClr val="dk2"/>
                </a:solidFill>
                <a:latin typeface="Baskerville BT" panose="02020602070506020303" pitchFamily="18" charset="0"/>
              </a:rPr>
              <a:t>               Name of the organization            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has actively participated in the </a:t>
            </a:r>
            <a:r>
              <a:rPr lang="en" sz="2000" dirty="0">
                <a:solidFill>
                  <a:srgbClr val="2AB885"/>
                </a:solidFill>
                <a:latin typeface="Baskerville BT" panose="02020602070506020303" pitchFamily="18" charset="0"/>
              </a:rPr>
              <a:t>preliminary round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on 5</a:t>
            </a:r>
            <a:r>
              <a:rPr lang="en" sz="2000" baseline="30000" dirty="0">
                <a:solidFill>
                  <a:schemeClr val="dk2"/>
                </a:solidFill>
                <a:latin typeface="Baskerville BT" panose="02020602070506020303" pitchFamily="18" charset="0"/>
              </a:rPr>
              <a:t>th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 March, 2024 organised by </a:t>
            </a:r>
            <a:endParaRPr sz="2000" dirty="0">
              <a:solidFill>
                <a:schemeClr val="dk2"/>
              </a:solidFill>
              <a:latin typeface="Baskerville BT" panose="02020602070506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3D6F3C-CE97-5B96-9747-E5A427D2251D}"/>
              </a:ext>
            </a:extLst>
          </p:cNvPr>
          <p:cNvSpPr txBox="1"/>
          <p:nvPr/>
        </p:nvSpPr>
        <p:spPr>
          <a:xfrm>
            <a:off x="2215578" y="6504973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83A56F-0C3D-408B-07B5-37A7D1F0DCFD}"/>
              </a:ext>
            </a:extLst>
          </p:cNvPr>
          <p:cNvSpPr txBox="1"/>
          <p:nvPr/>
        </p:nvSpPr>
        <p:spPr>
          <a:xfrm>
            <a:off x="6303371" y="6504972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73C0EF-4B99-90EE-5832-0EC4BEDBE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20717"/>
            <a:ext cx="10691813" cy="7789750"/>
          </a:xfrm>
          <a:prstGeom prst="rect">
            <a:avLst/>
          </a:prstGeom>
        </p:spPr>
      </p:pic>
      <p:sp>
        <p:nvSpPr>
          <p:cNvPr id="63" name="Google Shape;63;p14"/>
          <p:cNvSpPr txBox="1"/>
          <p:nvPr/>
        </p:nvSpPr>
        <p:spPr>
          <a:xfrm>
            <a:off x="3888150" y="3278550"/>
            <a:ext cx="29157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dk2"/>
                </a:solidFill>
              </a:rPr>
              <a:t>&lt;&lt;NAME&gt;&gt;</a:t>
            </a:r>
            <a:endParaRPr sz="4000" dirty="0">
              <a:solidFill>
                <a:schemeClr val="dk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5E75F5-0B74-C2AC-45EB-841963F59CCE}"/>
              </a:ext>
            </a:extLst>
          </p:cNvPr>
          <p:cNvSpPr txBox="1"/>
          <p:nvPr/>
        </p:nvSpPr>
        <p:spPr>
          <a:xfrm>
            <a:off x="2215578" y="6504973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363DB-C7E1-558C-5A94-9F0279C839C7}"/>
              </a:ext>
            </a:extLst>
          </p:cNvPr>
          <p:cNvSpPr txBox="1"/>
          <p:nvPr/>
        </p:nvSpPr>
        <p:spPr>
          <a:xfrm>
            <a:off x="6303371" y="6504972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 2</a:t>
            </a:r>
          </a:p>
        </p:txBody>
      </p:sp>
      <p:sp>
        <p:nvSpPr>
          <p:cNvPr id="7" name="Google Shape;64;p14">
            <a:extLst>
              <a:ext uri="{FF2B5EF4-FFF2-40B4-BE49-F238E27FC236}">
                <a16:creationId xmlns:a16="http://schemas.microsoft.com/office/drawing/2014/main" id="{CABD0BB2-C484-94ED-A010-6DA16921CDFA}"/>
              </a:ext>
            </a:extLst>
          </p:cNvPr>
          <p:cNvSpPr txBox="1"/>
          <p:nvPr/>
        </p:nvSpPr>
        <p:spPr>
          <a:xfrm>
            <a:off x="1730346" y="4134304"/>
            <a:ext cx="7231117" cy="13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f</a:t>
            </a:r>
            <a:r>
              <a:rPr lang="en" sz="2000" u="sng" dirty="0">
                <a:solidFill>
                  <a:schemeClr val="dk2"/>
                </a:solidFill>
                <a:latin typeface="Baskerville BT" panose="02020602070506020303" pitchFamily="18" charset="0"/>
              </a:rPr>
              <a:t>               Name of the organization            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has achieved the </a:t>
            </a:r>
            <a:r>
              <a:rPr lang="en" sz="2000" dirty="0">
                <a:solidFill>
                  <a:srgbClr val="2AB885"/>
                </a:solidFill>
                <a:latin typeface="Baskerville BT" panose="02020602070506020303" pitchFamily="18" charset="0"/>
              </a:rPr>
              <a:t>First position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in the </a:t>
            </a:r>
            <a:r>
              <a:rPr lang="e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BT" panose="02020602070506020303" pitchFamily="18" charset="0"/>
              </a:rPr>
              <a:t>preliminary round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on 5</a:t>
            </a:r>
            <a:r>
              <a:rPr lang="en" sz="2000" baseline="30000" dirty="0">
                <a:solidFill>
                  <a:schemeClr val="dk2"/>
                </a:solidFill>
                <a:latin typeface="Baskerville BT" panose="02020602070506020303" pitchFamily="18" charset="0"/>
              </a:rPr>
              <a:t>th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 March, 2024 organised by </a:t>
            </a:r>
            <a:endParaRPr sz="2000" dirty="0">
              <a:solidFill>
                <a:schemeClr val="dk2"/>
              </a:solidFill>
              <a:latin typeface="Baskerville BT" panose="02020602070506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65DCABC-4A80-7B56-B67C-CB633F66D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6" y="0"/>
            <a:ext cx="10662800" cy="7559675"/>
          </a:xfrm>
          <a:prstGeom prst="rect">
            <a:avLst/>
          </a:prstGeom>
        </p:spPr>
      </p:pic>
      <p:sp>
        <p:nvSpPr>
          <p:cNvPr id="70" name="Google Shape;70;p15"/>
          <p:cNvSpPr txBox="1"/>
          <p:nvPr/>
        </p:nvSpPr>
        <p:spPr>
          <a:xfrm>
            <a:off x="3888150" y="3278550"/>
            <a:ext cx="29157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dk2"/>
                </a:solidFill>
              </a:rPr>
              <a:t>&lt;&lt;NAME&gt;&gt;</a:t>
            </a:r>
            <a:endParaRPr sz="4000" dirty="0">
              <a:solidFill>
                <a:schemeClr val="dk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ADA496-DD3E-CD66-9ADA-50CA0C183708}"/>
              </a:ext>
            </a:extLst>
          </p:cNvPr>
          <p:cNvSpPr txBox="1"/>
          <p:nvPr/>
        </p:nvSpPr>
        <p:spPr>
          <a:xfrm>
            <a:off x="2215578" y="6504973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479E25-4858-B2D0-7C4B-D78F7955D8D7}"/>
              </a:ext>
            </a:extLst>
          </p:cNvPr>
          <p:cNvSpPr txBox="1"/>
          <p:nvPr/>
        </p:nvSpPr>
        <p:spPr>
          <a:xfrm>
            <a:off x="6303371" y="6504972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 2</a:t>
            </a:r>
          </a:p>
        </p:txBody>
      </p:sp>
      <p:sp>
        <p:nvSpPr>
          <p:cNvPr id="22" name="Google Shape;64;p14">
            <a:extLst>
              <a:ext uri="{FF2B5EF4-FFF2-40B4-BE49-F238E27FC236}">
                <a16:creationId xmlns:a16="http://schemas.microsoft.com/office/drawing/2014/main" id="{A58958B2-AA3F-DC59-12A7-D604915163B6}"/>
              </a:ext>
            </a:extLst>
          </p:cNvPr>
          <p:cNvSpPr txBox="1"/>
          <p:nvPr/>
        </p:nvSpPr>
        <p:spPr>
          <a:xfrm>
            <a:off x="1730347" y="4091577"/>
            <a:ext cx="7231117" cy="13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f</a:t>
            </a:r>
            <a:r>
              <a:rPr lang="en" sz="2000" u="sng" dirty="0">
                <a:solidFill>
                  <a:schemeClr val="dk2"/>
                </a:solidFill>
                <a:latin typeface="Baskerville BT" panose="02020602070506020303" pitchFamily="18" charset="0"/>
              </a:rPr>
              <a:t>               Name of the organization            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has achieved the </a:t>
            </a:r>
            <a:r>
              <a:rPr lang="en" sz="2000" dirty="0">
                <a:solidFill>
                  <a:srgbClr val="2AB885"/>
                </a:solidFill>
                <a:latin typeface="Baskerville BT" panose="02020602070506020303" pitchFamily="18" charset="0"/>
              </a:rPr>
              <a:t>Second position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in the </a:t>
            </a:r>
            <a:r>
              <a:rPr lang="e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BT" panose="02020602070506020303" pitchFamily="18" charset="0"/>
              </a:rPr>
              <a:t>preliminary round 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on 5</a:t>
            </a:r>
            <a:r>
              <a:rPr lang="en" sz="2000" baseline="30000" dirty="0">
                <a:solidFill>
                  <a:schemeClr val="dk2"/>
                </a:solidFill>
                <a:latin typeface="Baskerville BT" panose="02020602070506020303" pitchFamily="18" charset="0"/>
              </a:rPr>
              <a:t>th</a:t>
            </a:r>
            <a:r>
              <a:rPr lang="en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 March, 2024 organised by </a:t>
            </a:r>
            <a:endParaRPr sz="2000" dirty="0">
              <a:solidFill>
                <a:schemeClr val="dk2"/>
              </a:solidFill>
              <a:latin typeface="Baskerville BT" panose="020206020705060203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4B3034-183C-56D4-21DF-99745C1B5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696"/>
            <a:ext cx="10691813" cy="7779741"/>
          </a:xfrm>
          <a:prstGeom prst="rect">
            <a:avLst/>
          </a:prstGeom>
        </p:spPr>
      </p:pic>
      <p:sp>
        <p:nvSpPr>
          <p:cNvPr id="77" name="Google Shape;77;p16"/>
          <p:cNvSpPr txBox="1"/>
          <p:nvPr/>
        </p:nvSpPr>
        <p:spPr>
          <a:xfrm>
            <a:off x="3888150" y="3278550"/>
            <a:ext cx="29157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</a:rPr>
              <a:t>&lt;&lt;NAME&gt;&gt;</a:t>
            </a:r>
            <a:endParaRPr sz="4000">
              <a:solidFill>
                <a:schemeClr val="dk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897852-8D00-6F39-10B2-E3AB2D9C90CE}"/>
              </a:ext>
            </a:extLst>
          </p:cNvPr>
          <p:cNvSpPr txBox="1"/>
          <p:nvPr/>
        </p:nvSpPr>
        <p:spPr>
          <a:xfrm>
            <a:off x="2215578" y="6504973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B57678-DDB0-F6E0-6C66-6187F14A55AB}"/>
              </a:ext>
            </a:extLst>
          </p:cNvPr>
          <p:cNvSpPr txBox="1"/>
          <p:nvPr/>
        </p:nvSpPr>
        <p:spPr>
          <a:xfrm>
            <a:off x="6303371" y="6504972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 2</a:t>
            </a:r>
          </a:p>
        </p:txBody>
      </p:sp>
      <p:sp>
        <p:nvSpPr>
          <p:cNvPr id="7" name="Google Shape;64;p14">
            <a:extLst>
              <a:ext uri="{FF2B5EF4-FFF2-40B4-BE49-F238E27FC236}">
                <a16:creationId xmlns:a16="http://schemas.microsoft.com/office/drawing/2014/main" id="{8A16C8E9-8D2D-6B2A-DF0E-042CEA5FDB3F}"/>
              </a:ext>
            </a:extLst>
          </p:cNvPr>
          <p:cNvSpPr txBox="1"/>
          <p:nvPr/>
        </p:nvSpPr>
        <p:spPr>
          <a:xfrm>
            <a:off x="1394015" y="4113283"/>
            <a:ext cx="8370095" cy="13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has contributed as a Jury on 5</a:t>
            </a:r>
            <a:r>
              <a:rPr lang="en-US" sz="2000" baseline="30000" dirty="0">
                <a:solidFill>
                  <a:schemeClr val="dk2"/>
                </a:solidFill>
                <a:latin typeface="Baskerville BT" panose="02020602070506020303" pitchFamily="18" charset="0"/>
              </a:rPr>
              <a:t>th</a:t>
            </a: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 March 2024 in the </a:t>
            </a:r>
            <a:r>
              <a:rPr lang="en-US" sz="2000" dirty="0">
                <a:solidFill>
                  <a:srgbClr val="2AB885"/>
                </a:solidFill>
                <a:latin typeface="Baskerville BT" panose="02020602070506020303" pitchFamily="18" charset="0"/>
              </a:rPr>
              <a:t>Preliminary round </a:t>
            </a: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of YESIST12 20024 organized by </a:t>
            </a:r>
            <a:endParaRPr sz="2000" dirty="0">
              <a:solidFill>
                <a:schemeClr val="dk2"/>
              </a:solidFill>
              <a:latin typeface="Baskerville BT" panose="02020602070506020303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90A5F2-75F8-C80B-AEAC-E2B1D9331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31228"/>
            <a:ext cx="10691813" cy="7777530"/>
          </a:xfrm>
          <a:prstGeom prst="rect">
            <a:avLst/>
          </a:prstGeom>
        </p:spPr>
      </p:pic>
      <p:sp>
        <p:nvSpPr>
          <p:cNvPr id="83" name="Google Shape;83;p17"/>
          <p:cNvSpPr txBox="1"/>
          <p:nvPr/>
        </p:nvSpPr>
        <p:spPr>
          <a:xfrm>
            <a:off x="3888150" y="3278550"/>
            <a:ext cx="29157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</a:rPr>
              <a:t>&lt;&lt;NAME&gt;&gt;</a:t>
            </a:r>
            <a:endParaRPr sz="4000">
              <a:solidFill>
                <a:schemeClr val="dk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2EA7F1-0C8A-8AFE-0F05-F4F355217349}"/>
              </a:ext>
            </a:extLst>
          </p:cNvPr>
          <p:cNvSpPr txBox="1"/>
          <p:nvPr/>
        </p:nvSpPr>
        <p:spPr>
          <a:xfrm>
            <a:off x="2215578" y="6504973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B352E0-89E9-0334-A6B1-FD5310E82732}"/>
              </a:ext>
            </a:extLst>
          </p:cNvPr>
          <p:cNvSpPr txBox="1"/>
          <p:nvPr/>
        </p:nvSpPr>
        <p:spPr>
          <a:xfrm>
            <a:off x="6303371" y="6504972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 2</a:t>
            </a:r>
          </a:p>
        </p:txBody>
      </p:sp>
      <p:sp>
        <p:nvSpPr>
          <p:cNvPr id="7" name="Google Shape;64;p14">
            <a:extLst>
              <a:ext uri="{FF2B5EF4-FFF2-40B4-BE49-F238E27FC236}">
                <a16:creationId xmlns:a16="http://schemas.microsoft.com/office/drawing/2014/main" id="{CF11CC7F-DD64-FABE-0EF7-41EAB1421607}"/>
              </a:ext>
            </a:extLst>
          </p:cNvPr>
          <p:cNvSpPr txBox="1"/>
          <p:nvPr/>
        </p:nvSpPr>
        <p:spPr>
          <a:xfrm>
            <a:off x="1901836" y="4081752"/>
            <a:ext cx="6888137" cy="13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has contributed as a Coordinator on 5</a:t>
            </a:r>
            <a:r>
              <a:rPr lang="en-US" sz="2000" baseline="30000" dirty="0">
                <a:solidFill>
                  <a:schemeClr val="dk2"/>
                </a:solidFill>
                <a:latin typeface="Baskerville BT" panose="02020602070506020303" pitchFamily="18" charset="0"/>
              </a:rPr>
              <a:t>th</a:t>
            </a: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 March 2024 in the </a:t>
            </a:r>
            <a:r>
              <a:rPr lang="en-US" sz="2000" dirty="0">
                <a:solidFill>
                  <a:srgbClr val="2AB885"/>
                </a:solidFill>
                <a:latin typeface="Baskerville BT" panose="02020602070506020303" pitchFamily="18" charset="0"/>
              </a:rPr>
              <a:t>Preliminary round </a:t>
            </a: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of YESIST12 20024 organized by </a:t>
            </a:r>
            <a:endParaRPr sz="2000" dirty="0">
              <a:solidFill>
                <a:schemeClr val="dk2"/>
              </a:solidFill>
              <a:latin typeface="Baskerville BT" panose="020206020705060203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8131B2-1C20-5B32-DE6C-BE60D80AD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31228"/>
            <a:ext cx="10703333" cy="7790903"/>
          </a:xfrm>
          <a:prstGeom prst="rect">
            <a:avLst/>
          </a:prstGeom>
        </p:spPr>
      </p:pic>
      <p:sp>
        <p:nvSpPr>
          <p:cNvPr id="89" name="Google Shape;89;p18"/>
          <p:cNvSpPr txBox="1"/>
          <p:nvPr/>
        </p:nvSpPr>
        <p:spPr>
          <a:xfrm>
            <a:off x="3888150" y="3278550"/>
            <a:ext cx="29157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</a:rPr>
              <a:t>&lt;&lt;NAME&gt;&gt;</a:t>
            </a:r>
            <a:endParaRPr sz="4000">
              <a:solidFill>
                <a:schemeClr val="dk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540CCD-2200-F6CE-ACE7-B7B28C3DF401}"/>
              </a:ext>
            </a:extLst>
          </p:cNvPr>
          <p:cNvSpPr txBox="1"/>
          <p:nvPr/>
        </p:nvSpPr>
        <p:spPr>
          <a:xfrm>
            <a:off x="2134555" y="6504973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B51F8D-0CA2-CF1E-A59D-9E7F2039A84B}"/>
              </a:ext>
            </a:extLst>
          </p:cNvPr>
          <p:cNvSpPr txBox="1"/>
          <p:nvPr/>
        </p:nvSpPr>
        <p:spPr>
          <a:xfrm>
            <a:off x="6222348" y="6504972"/>
            <a:ext cx="2413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SIGN AUTHORITY NAME 2</a:t>
            </a:r>
          </a:p>
        </p:txBody>
      </p:sp>
      <p:sp>
        <p:nvSpPr>
          <p:cNvPr id="7" name="Google Shape;64;p14">
            <a:extLst>
              <a:ext uri="{FF2B5EF4-FFF2-40B4-BE49-F238E27FC236}">
                <a16:creationId xmlns:a16="http://schemas.microsoft.com/office/drawing/2014/main" id="{1D55E87D-55F0-BA5E-1C79-F609B7C6AE86}"/>
              </a:ext>
            </a:extLst>
          </p:cNvPr>
          <p:cNvSpPr txBox="1"/>
          <p:nvPr/>
        </p:nvSpPr>
        <p:spPr>
          <a:xfrm>
            <a:off x="2059493" y="4092262"/>
            <a:ext cx="6572826" cy="13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has contributed as a Volunteer on 5</a:t>
            </a:r>
            <a:r>
              <a:rPr lang="en-US" sz="2000" baseline="30000" dirty="0">
                <a:solidFill>
                  <a:schemeClr val="dk2"/>
                </a:solidFill>
                <a:latin typeface="Baskerville BT" panose="02020602070506020303" pitchFamily="18" charset="0"/>
              </a:rPr>
              <a:t>th</a:t>
            </a: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 March 2024 in the </a:t>
            </a:r>
            <a:r>
              <a:rPr lang="en-US" sz="2000" dirty="0">
                <a:solidFill>
                  <a:srgbClr val="2AB885"/>
                </a:solidFill>
                <a:latin typeface="Baskerville BT" panose="02020602070506020303" pitchFamily="18" charset="0"/>
              </a:rPr>
              <a:t>Preliminary round </a:t>
            </a:r>
            <a:r>
              <a:rPr lang="en-US" sz="2000" dirty="0">
                <a:solidFill>
                  <a:schemeClr val="dk2"/>
                </a:solidFill>
                <a:latin typeface="Baskerville BT" panose="02020602070506020303" pitchFamily="18" charset="0"/>
              </a:rPr>
              <a:t>of YESIST12 20024 organized by </a:t>
            </a:r>
            <a:endParaRPr sz="2000" dirty="0">
              <a:solidFill>
                <a:schemeClr val="dk2"/>
              </a:solidFill>
              <a:latin typeface="Baskerville BT" panose="020206020705060203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178</Words>
  <Application>Microsoft Office PowerPoint</Application>
  <PresentationFormat>Custom</PresentationFormat>
  <Paragraphs>24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Baskerville BT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jaison alexander</dc:creator>
  <cp:lastModifiedBy>jaison alexander</cp:lastModifiedBy>
  <cp:revision>4</cp:revision>
  <dcterms:modified xsi:type="dcterms:W3CDTF">2024-03-23T14:32:02Z</dcterms:modified>
</cp:coreProperties>
</file>